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280" r:id="rId3"/>
    <p:sldId id="268" r:id="rId4"/>
    <p:sldId id="269" r:id="rId6"/>
    <p:sldId id="277" r:id="rId7"/>
    <p:sldId id="291" r:id="rId8"/>
    <p:sldId id="292" r:id="rId9"/>
    <p:sldId id="293" r:id="rId10"/>
    <p:sldId id="294" r:id="rId11"/>
    <p:sldId id="295" r:id="rId12"/>
    <p:sldId id="297" r:id="rId13"/>
    <p:sldId id="296" r:id="rId14"/>
    <p:sldId id="298" r:id="rId15"/>
    <p:sldId id="299" r:id="rId16"/>
    <p:sldId id="300" r:id="rId17"/>
    <p:sldId id="281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58"/>
        <p:guide pos="38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7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49B2-32C9-43C3-AD45-18570B3575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143524" y="2636912"/>
            <a:ext cx="7569100" cy="120032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43524" y="3929316"/>
            <a:ext cx="7569100" cy="5355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46820" y="1880828"/>
            <a:ext cx="10298360" cy="3096344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网chenying0907出品 11"/>
          <p:cNvSpPr>
            <a:spLocks noChangeShapeType="1"/>
          </p:cNvSpPr>
          <p:nvPr/>
        </p:nvSpPr>
        <p:spPr bwMode="auto">
          <a:xfrm>
            <a:off x="1732177" y="2616698"/>
            <a:ext cx="5219127" cy="1588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9456" y="2751848"/>
            <a:ext cx="5899522" cy="9787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9456" y="3757565"/>
            <a:ext cx="5899522" cy="535531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0323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51784" y="2515488"/>
            <a:ext cx="7202016" cy="1325563"/>
          </a:xfrm>
        </p:spPr>
        <p:txBody>
          <a:bodyPr anchor="b" anchorCtr="0">
            <a:normAutofit/>
          </a:bodyPr>
          <a:lstStyle>
            <a:lvl1pPr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151784" y="3933056"/>
            <a:ext cx="7202016" cy="68326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44472" y="365125"/>
            <a:ext cx="1009328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3426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5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6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image" Target="../media/image4.png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2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3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4586605" y="-9525"/>
            <a:ext cx="7599680" cy="6866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10760" y="1539240"/>
            <a:ext cx="717994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914400">
              <a:tabLst>
                <a:tab pos="537210" algn="l"/>
              </a:tabLst>
            </a:pPr>
            <a:r>
              <a: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创客天下</a:t>
            </a:r>
            <a:r>
              <a: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·</a:t>
            </a:r>
            <a:r>
              <a:rPr lang="zh-CN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杭向未来</a:t>
            </a:r>
            <a:r>
              <a: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”</a:t>
            </a:r>
            <a:endParaRPr lang="zh-CN" altLang="zh-CN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  <a:p>
            <a:pPr algn="ctr" defTabSz="914400">
              <a:tabLst>
                <a:tab pos="537210" algn="l"/>
              </a:tabLst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杭州市海外高层次人才创新创业大赛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70780" y="3388995"/>
            <a:ext cx="70199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Innovation &amp; Entrepreneurship Competition for Overseas Talents •Hangzhou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  <p:sp>
        <p:nvSpPr>
          <p:cNvPr id="2" name="副标题 2"/>
          <p:cNvSpPr>
            <a:spLocks noGrp="1"/>
          </p:cNvSpPr>
          <p:nvPr/>
        </p:nvSpPr>
        <p:spPr>
          <a:xfrm>
            <a:off x="4201795" y="6447790"/>
            <a:ext cx="7983855" cy="409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 fontScale="6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（该项目的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介绍结构仅供参赛者参考，参赛者可根据项目实际情况提供自有项目介绍 </a:t>
            </a:r>
            <a:endParaRPr lang="zh-CN" altLang="en-US" sz="15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5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The structure of the project’s introduction </a:t>
            </a:r>
            <a:r>
              <a:rPr lang="en-US" altLang="zh-CN" sz="15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is for reference only, competitors can provide introduction of their own project according to the actual situation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项目的技术创新程度、技术的原创性及重要性、相比当前同类技术的优缺点等</a:t>
            </a:r>
            <a:endParaRPr kumimoji="0" lang="en-US" altLang="zh-CN" sz="20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Degree of technological innovation of the project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Originality and importance of technology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The advantages and disadvantages compared with current similar technology, etc.</a:t>
            </a:r>
            <a:endParaRPr kumimoji="0" lang="en-US" altLang="zh-CN" sz="8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05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是否拥有发明专利（提供专利号或授权使用书）、专利质量（新颖性、创造性、实用性）、专利运用及保护措施等</a:t>
            </a:r>
            <a:endParaRPr lang="zh-CN" altLang="en-US" sz="200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Whether the contestants hold a patent on their project or not (patent number or Letter of Authorization should be provided)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</a:t>
            </a:r>
            <a:endParaRPr lang="en-US"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Quality of patent (novelty, creativity, practicability)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Patent application and protection measures, etc</a:t>
            </a:r>
            <a:endParaRPr kumimoji="0" lang="en-US" altLang="zh-CN" sz="12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06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项目技术转化为产品的可能性、可行性以及实现难度等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Possibility, feasibility and difficulty to transit the technology to product, etc. 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4599940" y="1530985"/>
            <a:ext cx="7599680" cy="3781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40985" y="1974215"/>
            <a:ext cx="68453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谢    谢！</a:t>
            </a:r>
            <a:endParaRPr lang="zh-CN" alt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0135" y="3422015"/>
            <a:ext cx="70199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THANK YOU!</a:t>
            </a:r>
            <a:endParaRPr lang="zh-CN" altLang="en-US" sz="6000" b="1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 rot="1389710">
            <a:off x="2489329" y="2314217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6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6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简述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2"/>
            </p:custDataLst>
          </p:nvPr>
        </p:nvSpPr>
        <p:spPr>
          <a:xfrm rot="1389710">
            <a:off x="2489329" y="2891901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参赛者简介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3"/>
            </p:custDataLst>
          </p:nvPr>
        </p:nvSpPr>
        <p:spPr>
          <a:xfrm rot="1389710">
            <a:off x="2489329" y="346958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创业</a:t>
            </a:r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团队构成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4"/>
            </p:custDataLst>
          </p:nvPr>
        </p:nvSpPr>
        <p:spPr>
          <a:xfrm rot="1389710">
            <a:off x="2489329" y="4047269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关键技术创新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5"/>
            </p:custDataLst>
          </p:nvPr>
        </p:nvSpPr>
        <p:spPr>
          <a:xfrm rot="1389710">
            <a:off x="2489329" y="4624953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知识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产权</a:t>
            </a:r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状况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6"/>
            </p:custDataLst>
          </p:nvPr>
        </p:nvSpPr>
        <p:spPr>
          <a:xfrm rot="1389710">
            <a:off x="2489329" y="520263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技术可行性分析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4744207" y="3242571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8"/>
            </p:custDataLst>
          </p:nvPr>
        </p:nvCxnSpPr>
        <p:spPr>
          <a:xfrm>
            <a:off x="4744207" y="3820255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9"/>
            </p:custDataLst>
          </p:nvPr>
        </p:nvCxnSpPr>
        <p:spPr>
          <a:xfrm>
            <a:off x="4744207" y="439793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0"/>
            </p:custDataLst>
          </p:nvPr>
        </p:nvCxnSpPr>
        <p:spPr>
          <a:xfrm>
            <a:off x="4744207" y="4975623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1"/>
            </p:custDataLst>
          </p:nvPr>
        </p:nvCxnSpPr>
        <p:spPr>
          <a:xfrm>
            <a:off x="4744207" y="5553307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2"/>
            </p:custDataLst>
          </p:nvPr>
        </p:nvCxnSpPr>
        <p:spPr>
          <a:xfrm>
            <a:off x="4744207" y="613098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912" y="1391127"/>
            <a:ext cx="91020" cy="4320000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4744207" y="567855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4744207" y="5100875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4744207" y="4523191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744207" y="394550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4744207" y="3367823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kumimoji="0" lang="zh-CN" altLang="en-US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4744207" y="2790139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2211705" y="609192"/>
            <a:ext cx="7768590" cy="710067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defRPr sz="3200" kern="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CONTENT</a:t>
            </a:r>
            <a:endParaRPr lang="en-US" altLang="zh-CN" sz="4000"/>
          </a:p>
        </p:txBody>
      </p:sp>
    </p:spTree>
    <p:custDataLst>
      <p:tags r:id="rId2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kumimoji="0" lang="zh-CN" altLang="en-US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请对参赛项目整体情况作一简述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Please describe the overall situation of the project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参赛者本人学习经历、专业水平、成长经历、承担项目、获奖情况、工作经历等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Learning experience, professional level, life experience, projects undertaken, awards, work experience, etc of contestants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03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 Team</a:t>
            </a:r>
            <a:endParaRPr kumimoji="0" lang="zh-CN" altLang="en-US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创业团队在研发、生产、销售、财务、管理等方面人才构建配置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Construction of talent employment in research &amp; development, manufacturing, sales, finance, management and other aspects about your entrepreneurial  team.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1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6_1"/>
  <p:tag name="KSO_WM_UNIT_ID" val="custom20185032_11*l_h_a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1_1"/>
  <p:tag name="KSO_WM_UNIT_ID" val="custom20185032_11*l_h_i*1_1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2_1"/>
  <p:tag name="KSO_WM_UNIT_ID" val="custom20185032_11*l_h_i*1_2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3_1"/>
  <p:tag name="KSO_WM_UNIT_ID" val="custom20185032_11*l_h_i*1_3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4_1"/>
  <p:tag name="KSO_WM_UNIT_ID" val="custom20185032_11*l_h_i*1_4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5_1"/>
  <p:tag name="KSO_WM_UNIT_ID" val="custom20185032_11*l_h_i*1_5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6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6_1"/>
  <p:tag name="KSO_WM_UNIT_ID" val="custom20185032_11*l_h_i*1_6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7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i"/>
  <p:tag name="KSO_WM_UNIT_INDEX" val="1_1"/>
  <p:tag name="KSO_WM_UNIT_ID" val="custom20185032_11*l_i*1_1"/>
  <p:tag name="KSO_WM_UNIT_LAYERLEVEL" val="1_1"/>
  <p:tag name="KSO_WM_DIAGRAM_GROUP_CODE" val="l1-1"/>
  <p:tag name="KSO_WM_BEAUTIFY_FLAG" val="#wm#"/>
  <p:tag name="KSO_WM_TAG_VERSION" val="1.0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6_1"/>
  <p:tag name="KSO_WM_UNIT_ID" val="custom20185032_11*l_h_f*1_6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5_1"/>
  <p:tag name="KSO_WM_UNIT_ID" val="custom20185032_11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2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4_1"/>
  <p:tag name="KSO_WM_UNIT_ID" val="custom20185032_11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3_1"/>
  <p:tag name="KSO_WM_UNIT_ID" val="custom20185032_11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2_1"/>
  <p:tag name="KSO_WM_UNIT_ID" val="custom20185032_11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1_1"/>
  <p:tag name="KSO_WM_UNIT_ID" val="custom20185032_11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a"/>
  <p:tag name="KSO_WM_UNIT_INDEX" val="1"/>
  <p:tag name="KSO_WM_UNIT_ID" val="custom20185032_1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1"/>
  <p:tag name="KSO_WM_UNIT_PRESET_TEXT" val="CONTENT"/>
</p:tagLst>
</file>

<file path=ppt/tags/tag25.xml><?xml version="1.0" encoding="utf-8"?>
<p:tagLst xmlns:p="http://schemas.openxmlformats.org/presentationml/2006/main">
  <p:tag name="KSO_WM_SLIDE_ID" val="custom2018503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SLIDE_POSITION" val="64*108"/>
  <p:tag name="KSO_WM_SLIDE_SIZE" val="568*366"/>
  <p:tag name="KSO_WM_TEMPLATE_CATEGORY" val="custom"/>
  <p:tag name="KSO_WM_TEMPLATE_INDEX" val="20185032"/>
  <p:tag name="KSO_WM_DIAGRAM_GROUP_CODE" val="l1-1"/>
  <p:tag name="KSO_WM_TAG_VERSION" val="1.0"/>
  <p:tag name="KSO_WM_SPECIAL_SOURCE" val="bdnull"/>
</p:tagLst>
</file>

<file path=ppt/tags/tag26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27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28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2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TEMPLATE_THUMBS_INDEX" val="1、9、12、16、19、22"/>
  <p:tag name="KSO_WM_BEAUTIFY_FLAG" val="#wm#"/>
</p:tagLst>
</file>

<file path=ppt/tags/tag3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33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34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35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36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3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3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  <p:tag name="KSO_WM_SPECIAL_SOURCE" val="bdnull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1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42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43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44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4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4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4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9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1_1"/>
  <p:tag name="KSO_WM_UNIT_ID" val="custom20185032_1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1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52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5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5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5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57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58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9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2_1"/>
  <p:tag name="KSO_WM_UNIT_ID" val="custom20185032_11*l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6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6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65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66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67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8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3_1"/>
  <p:tag name="KSO_WM_UNIT_ID" val="custom20185032_11*l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7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73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  <p:tag name="KSO_WM_SPECIAL_SOURCE" val="bdnull"/>
</p:tagLst>
</file>

<file path=ppt/tags/tag75.xml><?xml version="1.0" encoding="utf-8"?>
<p:tagLst xmlns:p="http://schemas.openxmlformats.org/presentationml/2006/main">
  <p:tag name="KSO_DOCER_TEMPLATE_OPEN_ONCE_MARK" val="1"/>
</p:tagLst>
</file>

<file path=ppt/tags/tag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4_1"/>
  <p:tag name="KSO_WM_UNIT_ID" val="custom20185032_11*l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5_1"/>
  <p:tag name="KSO_WM_UNIT_ID" val="custom20185032_11*l_h_a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FABD04"/>
      </a:dk2>
      <a:lt2>
        <a:srgbClr val="E7E6E6"/>
      </a:lt2>
      <a:accent1>
        <a:srgbClr val="FABD04"/>
      </a:accent1>
      <a:accent2>
        <a:srgbClr val="000000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1992</Words>
  <Application>WPS 演示</Application>
  <PresentationFormat>宽屏</PresentationFormat>
  <Paragraphs>110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Times New Roman</vt:lpstr>
      <vt:lpstr>Calibri</vt:lpstr>
      <vt:lpstr>黑体</vt:lpstr>
      <vt:lpstr>Arial Unicode MS</vt:lpstr>
      <vt:lpstr>方正小标宋简体</vt:lpstr>
      <vt:lpstr>幼圆</vt:lpstr>
      <vt:lpstr>Bahnschrift SemiLight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xuyx</cp:lastModifiedBy>
  <cp:revision>12</cp:revision>
  <dcterms:created xsi:type="dcterms:W3CDTF">2019-05-24T07:36:00Z</dcterms:created>
  <dcterms:modified xsi:type="dcterms:W3CDTF">2022-05-05T03:14:33Z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556642DE0ED3425B85D5A0B58C124864</vt:lpwstr>
  </property>
</Properties>
</file>